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fraaz14282007111@gmail.com" userId="5d97500e3b346b9e" providerId="LiveId" clId="{6E7C4948-7656-41C6-922A-20E7A4F4F442}"/>
    <pc:docChg chg="modSld">
      <pc:chgData name="sarfraaz14282007111@gmail.com" userId="5d97500e3b346b9e" providerId="LiveId" clId="{6E7C4948-7656-41C6-922A-20E7A4F4F442}" dt="2025-05-29T07:16:05.709" v="4" actId="1037"/>
      <pc:docMkLst>
        <pc:docMk/>
      </pc:docMkLst>
      <pc:sldChg chg="modSp mod">
        <pc:chgData name="sarfraaz14282007111@gmail.com" userId="5d97500e3b346b9e" providerId="LiveId" clId="{6E7C4948-7656-41C6-922A-20E7A4F4F442}" dt="2025-04-08T13:09:24.870" v="0" actId="1038"/>
        <pc:sldMkLst>
          <pc:docMk/>
          <pc:sldMk cId="0" sldId="256"/>
        </pc:sldMkLst>
        <pc:spChg chg="mod">
          <ac:chgData name="sarfraaz14282007111@gmail.com" userId="5d97500e3b346b9e" providerId="LiveId" clId="{6E7C4948-7656-41C6-922A-20E7A4F4F442}" dt="2025-04-08T13:09:24.870" v="0" actId="1038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sarfraaz14282007111@gmail.com" userId="5d97500e3b346b9e" providerId="LiveId" clId="{6E7C4948-7656-41C6-922A-20E7A4F4F442}" dt="2025-05-29T07:16:05.709" v="4" actId="1037"/>
        <pc:sldMkLst>
          <pc:docMk/>
          <pc:sldMk cId="0" sldId="264"/>
        </pc:sldMkLst>
        <pc:picChg chg="mod">
          <ac:chgData name="sarfraaz14282007111@gmail.com" userId="5d97500e3b346b9e" providerId="LiveId" clId="{6E7C4948-7656-41C6-922A-20E7A4F4F442}" dt="2025-05-29T07:16:05.709" v="4" actId="1037"/>
          <ac:picMkLst>
            <pc:docMk/>
            <pc:sldMk cId="0" sldId="264"/>
            <ac:picMk id="205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ata-structures/queue" TargetMode="External"/><Relationship Id="rId2" Type="http://schemas.openxmlformats.org/officeDocument/2006/relationships/hyperlink" Target="https://www.programiz.com/data-structures/st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gramiz.com/data-structures/trees" TargetMode="External"/><Relationship Id="rId4" Type="http://schemas.openxmlformats.org/officeDocument/2006/relationships/hyperlink" Target="https://www.programiz.com/data-structures/linked-lis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dsa/linked-list-oper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"/>
            <a:ext cx="7924800" cy="990600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839200" cy="2286000"/>
          </a:xfrm>
        </p:spPr>
        <p:txBody>
          <a:bodyPr>
            <a:normAutofit/>
          </a:bodyPr>
          <a:lstStyle/>
          <a:p>
            <a:r>
              <a:rPr lang="en-US" dirty="0"/>
              <a:t>A linked list is a linear data structure that includes a series of connected nodes. Here, each node stores the </a:t>
            </a:r>
            <a:r>
              <a:rPr lang="en-US" b="1" dirty="0"/>
              <a:t>data</a:t>
            </a:r>
            <a:r>
              <a:rPr lang="en-US" dirty="0"/>
              <a:t> and the </a:t>
            </a:r>
            <a:r>
              <a:rPr lang="en-US" b="1" dirty="0"/>
              <a:t>address</a:t>
            </a:r>
            <a:r>
              <a:rPr lang="en-US" dirty="0"/>
              <a:t> of the next node.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9238" t="33333" r="11567" b="52084"/>
          <a:stretch>
            <a:fillRect/>
          </a:stretch>
        </p:blipFill>
        <p:spPr bwMode="auto">
          <a:xfrm>
            <a:off x="609600" y="3352800"/>
            <a:ext cx="8153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at the middle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53400" cy="1523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Allocate memory and store data for new node</a:t>
            </a:r>
          </a:p>
          <a:p>
            <a:r>
              <a:rPr lang="en-US" dirty="0"/>
              <a:t>Traverse to node just before the required position of new node</a:t>
            </a:r>
          </a:p>
          <a:p>
            <a:r>
              <a:rPr lang="en-US" dirty="0"/>
              <a:t>Change next pointers to include new node in between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725" t="47917" r="32065" b="13542"/>
          <a:stretch>
            <a:fillRect/>
          </a:stretch>
        </p:blipFill>
        <p:spPr bwMode="auto">
          <a:xfrm>
            <a:off x="533400" y="3276600"/>
            <a:ext cx="8001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4483" t="24533" r="7759" b="9901"/>
          <a:stretch>
            <a:fillRect/>
          </a:stretch>
        </p:blipFill>
        <p:spPr bwMode="auto">
          <a:xfrm>
            <a:off x="381000" y="914400"/>
            <a:ext cx="848985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4855" t="23571" r="25389" b="32655"/>
          <a:stretch>
            <a:fillRect/>
          </a:stretch>
        </p:blipFill>
        <p:spPr bwMode="auto">
          <a:xfrm>
            <a:off x="685800" y="14478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an Element on a Linked List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382000" cy="1676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 head as the current node.</a:t>
            </a:r>
          </a:p>
          <a:p>
            <a:r>
              <a:rPr lang="en-US" dirty="0"/>
              <a:t>Run a loop until the current node is NULL because the last element points to NULL.</a:t>
            </a:r>
          </a:p>
          <a:p>
            <a:r>
              <a:rPr lang="en-US" dirty="0"/>
              <a:t>In each iteration, check if the key of the node is equal to item. If it the key matches the item, return true otherwise return false.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5359" t="36458" r="28331" b="32292"/>
          <a:stretch>
            <a:fillRect/>
          </a:stretch>
        </p:blipFill>
        <p:spPr bwMode="auto">
          <a:xfrm>
            <a:off x="457200" y="2895600"/>
            <a:ext cx="8153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the head as the current node and create another node index for later use.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 head is null, return.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Else, run a loop till the last node (i.e. NULL).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each iteration, follow the following step 5-6.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Store the next node of current in index.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if the data of the current node is greater than the next node. If it is greater, swap current and index.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5801" t="26938" r="25389" b="5717"/>
          <a:stretch>
            <a:fillRect/>
          </a:stretch>
        </p:blipFill>
        <p:spPr bwMode="auto">
          <a:xfrm>
            <a:off x="609600" y="228600"/>
            <a:ext cx="813054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Tree represents the nodes connected by edges. We will discuss binary tree or binary search tree specifically.</a:t>
            </a:r>
          </a:p>
          <a:p>
            <a:r>
              <a:rPr lang="en-US" dirty="0"/>
              <a:t>Binary Tree is a special </a:t>
            </a:r>
            <a:r>
              <a:rPr lang="en-US" dirty="0" err="1"/>
              <a:t>datastructure</a:t>
            </a:r>
            <a:r>
              <a:rPr lang="en-US" dirty="0"/>
              <a:t> used for data storage purposes. A binary tree has a special condition that each node can have a maximum of two children. A binary tree has the benefits of both an ordered array and a linked list as search is as quick as in a sorted array and insertion or deletion operation are as fast as in linked list.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336" t="30306" r="23496" b="225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Path</a:t>
            </a:r>
            <a:r>
              <a:rPr lang="en-US" dirty="0"/>
              <a:t> − Path refers to the sequence of nodes along the edges of a tree.</a:t>
            </a:r>
          </a:p>
          <a:p>
            <a:r>
              <a:rPr lang="en-US" b="1" dirty="0"/>
              <a:t>Root</a:t>
            </a:r>
            <a:r>
              <a:rPr lang="en-US" dirty="0"/>
              <a:t> − The node at the top of the tree is called root. There is only one root per tree and one path from the root node to any node.</a:t>
            </a:r>
          </a:p>
          <a:p>
            <a:r>
              <a:rPr lang="en-US" b="1" dirty="0"/>
              <a:t>Parent</a:t>
            </a:r>
            <a:r>
              <a:rPr lang="en-US" dirty="0"/>
              <a:t> − Any node except the root node has one edge upward to a node called parent.</a:t>
            </a:r>
          </a:p>
          <a:p>
            <a:r>
              <a:rPr lang="en-US" b="1" dirty="0"/>
              <a:t>Child</a:t>
            </a:r>
            <a:r>
              <a:rPr lang="en-US" dirty="0"/>
              <a:t> − The node below a given node connected by its edge downward is called its child node.</a:t>
            </a:r>
          </a:p>
          <a:p>
            <a:r>
              <a:rPr lang="en-US" b="1" dirty="0"/>
              <a:t>Leaf</a:t>
            </a:r>
            <a:r>
              <a:rPr lang="en-US" dirty="0"/>
              <a:t> − The node which does not have any child node is called the leaf node.</a:t>
            </a:r>
          </a:p>
          <a:p>
            <a:r>
              <a:rPr lang="en-US" b="1" dirty="0" err="1"/>
              <a:t>Subtree</a:t>
            </a:r>
            <a:r>
              <a:rPr lang="en-US" dirty="0"/>
              <a:t> − </a:t>
            </a:r>
            <a:r>
              <a:rPr lang="en-US" dirty="0" err="1"/>
              <a:t>Subtree</a:t>
            </a:r>
            <a:r>
              <a:rPr lang="en-US" dirty="0"/>
              <a:t> represents the descendants of a node.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Visiting</a:t>
            </a:r>
            <a:r>
              <a:rPr lang="en-US" dirty="0"/>
              <a:t> − Visiting refers to checking the value of a node when control is on the node.</a:t>
            </a:r>
          </a:p>
          <a:p>
            <a:r>
              <a:rPr lang="en-US" b="1" dirty="0"/>
              <a:t>Traversing</a:t>
            </a:r>
            <a:r>
              <a:rPr lang="en-US" dirty="0"/>
              <a:t> − Traversing means passing through nodes in a specific order.</a:t>
            </a:r>
          </a:p>
          <a:p>
            <a:r>
              <a:rPr lang="en-US" b="1" dirty="0"/>
              <a:t>Levels</a:t>
            </a:r>
            <a:r>
              <a:rPr lang="en-US" dirty="0"/>
              <a:t> − Level of a node represents the generation of a node. If the root node is at level 0, then its next child node is at level 1, its grandchild is at level 2, and so on.</a:t>
            </a:r>
          </a:p>
          <a:p>
            <a:r>
              <a:rPr lang="en-US" b="1" dirty="0"/>
              <a:t>keys</a:t>
            </a:r>
            <a:r>
              <a:rPr lang="en-US" dirty="0"/>
              <a:t> − Key represents a value of a node based on which a search operation is to be carried out for a node.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give the address of the first node a special name called HEAD. Also, the last node in the linked list can be identified because its next portion points to NULL.</a:t>
            </a:r>
          </a:p>
          <a:p>
            <a:r>
              <a:rPr lang="en-US" dirty="0"/>
              <a:t>Linked lists can be of multiple types: </a:t>
            </a:r>
            <a:r>
              <a:rPr lang="en-US" b="1" dirty="0"/>
              <a:t>singly</a:t>
            </a:r>
            <a:r>
              <a:rPr lang="en-US" dirty="0"/>
              <a:t>, </a:t>
            </a:r>
            <a:r>
              <a:rPr lang="en-US" b="1" dirty="0"/>
              <a:t>doubly</a:t>
            </a:r>
            <a:r>
              <a:rPr lang="en-US" dirty="0"/>
              <a:t>, and </a:t>
            </a:r>
            <a:r>
              <a:rPr lang="en-US" b="1" dirty="0"/>
              <a:t>circular linked list</a:t>
            </a:r>
            <a:r>
              <a:rPr lang="en-US" dirty="0"/>
              <a:t>.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None/>
            </a:pPr>
            <a:r>
              <a:rPr lang="en-US" b="1" dirty="0"/>
              <a:t>Binary Search Tree</a:t>
            </a:r>
            <a:r>
              <a:rPr lang="en-US" dirty="0"/>
              <a:t> is a node-based binary tree data structure which has the following properties:</a:t>
            </a:r>
          </a:p>
          <a:p>
            <a:pPr fontAlgn="base"/>
            <a:r>
              <a:rPr lang="en-US" dirty="0"/>
              <a:t>The left </a:t>
            </a:r>
            <a:r>
              <a:rPr lang="en-US" dirty="0" err="1"/>
              <a:t>subtree</a:t>
            </a:r>
            <a:r>
              <a:rPr lang="en-US" dirty="0"/>
              <a:t> of a node contains only nodes with keys lesser than the node’s key.</a:t>
            </a:r>
          </a:p>
          <a:p>
            <a:pPr fontAlgn="base"/>
            <a:r>
              <a:rPr lang="en-US" dirty="0"/>
              <a:t>The right </a:t>
            </a:r>
            <a:r>
              <a:rPr lang="en-US" dirty="0" err="1"/>
              <a:t>subtree</a:t>
            </a:r>
            <a:r>
              <a:rPr lang="en-US" dirty="0"/>
              <a:t> of a node contains only nodes with keys greater than the node’s key.</a:t>
            </a:r>
          </a:p>
          <a:p>
            <a:pPr fontAlgn="base"/>
            <a:r>
              <a:rPr lang="en-US" dirty="0"/>
              <a:t>The left and right </a:t>
            </a:r>
            <a:r>
              <a:rPr lang="en-US" dirty="0" err="1"/>
              <a:t>subtree</a:t>
            </a:r>
            <a:r>
              <a:rPr lang="en-US" dirty="0"/>
              <a:t> each must also be a binary search tree.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7694" t="26938" r="34855" b="30972"/>
          <a:stretch>
            <a:fillRect/>
          </a:stretch>
        </p:blipFill>
        <p:spPr bwMode="auto">
          <a:xfrm>
            <a:off x="609600" y="422779"/>
            <a:ext cx="8077200" cy="613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389" t="35356" r="47160" b="44441"/>
          <a:stretch>
            <a:fillRect/>
          </a:stretch>
        </p:blipFill>
        <p:spPr bwMode="auto">
          <a:xfrm>
            <a:off x="1371600" y="1752600"/>
            <a:ext cx="69278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Insert</a:t>
            </a:r>
            <a:r>
              <a:rPr lang="en-US" dirty="0"/>
              <a:t> − Inserts an element in a tree/create a tree.</a:t>
            </a:r>
          </a:p>
          <a:p>
            <a:r>
              <a:rPr lang="en-US" b="1" dirty="0"/>
              <a:t>Search</a:t>
            </a:r>
            <a:r>
              <a:rPr lang="en-US" dirty="0"/>
              <a:t> − Searches an element in a tree.</a:t>
            </a:r>
          </a:p>
          <a:p>
            <a:r>
              <a:rPr lang="en-US" b="1" dirty="0"/>
              <a:t>Preorder Traversal</a:t>
            </a:r>
            <a:r>
              <a:rPr lang="en-US" dirty="0"/>
              <a:t> − Traverses a tree in a pre-order manner.</a:t>
            </a:r>
          </a:p>
          <a:p>
            <a:r>
              <a:rPr lang="en-US" b="1" dirty="0" err="1"/>
              <a:t>Inorder</a:t>
            </a:r>
            <a:r>
              <a:rPr lang="en-US" b="1" dirty="0"/>
              <a:t> Traversal</a:t>
            </a:r>
            <a:r>
              <a:rPr lang="en-US" dirty="0"/>
              <a:t> − Traverses a tree in an in-order manner.</a:t>
            </a:r>
          </a:p>
          <a:p>
            <a:r>
              <a:rPr lang="en-US" b="1" dirty="0" err="1"/>
              <a:t>Postorder</a:t>
            </a:r>
            <a:r>
              <a:rPr lang="en-US" b="1" dirty="0"/>
              <a:t> Traversal</a:t>
            </a:r>
            <a:r>
              <a:rPr lang="en-US" dirty="0"/>
              <a:t> − Traverses a tree in a post-order manner.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Insert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389" t="18491" r="43374" b="24237"/>
          <a:stretch>
            <a:fillRect/>
          </a:stretch>
        </p:blipFill>
        <p:spPr bwMode="auto">
          <a:xfrm>
            <a:off x="762000" y="990080"/>
            <a:ext cx="7315200" cy="565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389" t="30305" r="41481" b="15819"/>
          <a:stretch>
            <a:fillRect/>
          </a:stretch>
        </p:blipFill>
        <p:spPr bwMode="auto">
          <a:xfrm>
            <a:off x="685800" y="1219199"/>
            <a:ext cx="7543800" cy="551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9588" t="18520" r="29175" b="30972"/>
          <a:stretch>
            <a:fillRect/>
          </a:stretch>
        </p:blipFill>
        <p:spPr bwMode="auto">
          <a:xfrm>
            <a:off x="2057400" y="1600200"/>
            <a:ext cx="609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the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Linear data structures like arrays, </a:t>
            </a:r>
            <a:r>
              <a:rPr lang="en-US" dirty="0">
                <a:hlinkClick r:id="rId2"/>
              </a:rPr>
              <a:t>stacks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queues</a:t>
            </a:r>
            <a:r>
              <a:rPr lang="en-US" dirty="0"/>
              <a:t>, and </a:t>
            </a:r>
            <a:r>
              <a:rPr lang="en-US" dirty="0">
                <a:hlinkClick r:id="rId4"/>
              </a:rPr>
              <a:t>linked list</a:t>
            </a:r>
            <a:r>
              <a:rPr lang="en-US" dirty="0"/>
              <a:t> have only one way to read the data. But a hierarchical data structure like a </a:t>
            </a:r>
            <a:r>
              <a:rPr lang="en-US" dirty="0">
                <a:hlinkClick r:id="rId5"/>
              </a:rPr>
              <a:t>tree</a:t>
            </a:r>
            <a:r>
              <a:rPr lang="en-US" dirty="0"/>
              <a:t> can be traversed in different ways.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According to this structure, every tree is a combination of</a:t>
            </a:r>
          </a:p>
          <a:p>
            <a:pPr>
              <a:buNone/>
            </a:pPr>
            <a:r>
              <a:rPr lang="en-US" dirty="0"/>
              <a:t>1.A node carrying data</a:t>
            </a:r>
          </a:p>
          <a:p>
            <a:pPr>
              <a:buNone/>
            </a:pPr>
            <a:r>
              <a:rPr lang="en-US" dirty="0"/>
              <a:t>2. Two </a:t>
            </a:r>
            <a:r>
              <a:rPr lang="en-US" dirty="0" err="1"/>
              <a:t>subtrees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2962" t="20203" r="32015" b="32655"/>
          <a:stretch>
            <a:fillRect/>
          </a:stretch>
        </p:blipFill>
        <p:spPr bwMode="auto">
          <a:xfrm>
            <a:off x="381000" y="152400"/>
            <a:ext cx="8382000" cy="622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3908" t="19980" r="33908" b="41073"/>
          <a:stretch>
            <a:fillRect/>
          </a:stretch>
        </p:blipFill>
        <p:spPr bwMode="auto">
          <a:xfrm>
            <a:off x="228600" y="533400"/>
            <a:ext cx="8534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Each node of the linked list is represented. Each node consists:</a:t>
            </a:r>
          </a:p>
          <a:p>
            <a:r>
              <a:rPr lang="en-US" dirty="0"/>
              <a:t>A data item</a:t>
            </a:r>
          </a:p>
          <a:p>
            <a:r>
              <a:rPr lang="en-US" dirty="0"/>
              <a:t>An address of another node</a:t>
            </a:r>
          </a:p>
          <a:p>
            <a:pPr>
              <a:buNone/>
            </a:pPr>
            <a:r>
              <a:rPr lang="en-US" dirty="0"/>
              <a:t>We wrap both the data item and the next node reference in a </a:t>
            </a:r>
            <a:r>
              <a:rPr lang="en-US" dirty="0" err="1"/>
              <a:t>struct</a:t>
            </a:r>
            <a:r>
              <a:rPr lang="en-US" dirty="0"/>
              <a:t> as:</a:t>
            </a:r>
          </a:p>
          <a:p>
            <a:pPr>
              <a:buNone/>
            </a:pPr>
            <a:r>
              <a:rPr lang="en-US" dirty="0" err="1"/>
              <a:t>struct</a:t>
            </a:r>
            <a:r>
              <a:rPr lang="en-US" dirty="0"/>
              <a:t> node </a:t>
            </a:r>
          </a:p>
          <a:p>
            <a:pPr>
              <a:buNone/>
            </a:pPr>
            <a:r>
              <a:rPr lang="en-US" dirty="0"/>
              <a:t>{ </a:t>
            </a:r>
          </a:p>
          <a:p>
            <a:pPr>
              <a:buNone/>
            </a:pPr>
            <a:r>
              <a:rPr lang="en-US" dirty="0" err="1"/>
              <a:t>int</a:t>
            </a:r>
            <a:r>
              <a:rPr lang="en-US" dirty="0"/>
              <a:t> data; </a:t>
            </a:r>
          </a:p>
          <a:p>
            <a:pPr>
              <a:buNone/>
            </a:pPr>
            <a:r>
              <a:rPr lang="en-US" dirty="0" err="1"/>
              <a:t>struct</a:t>
            </a:r>
            <a:r>
              <a:rPr lang="en-US" dirty="0"/>
              <a:t> node *next;</a:t>
            </a:r>
          </a:p>
          <a:p>
            <a:pPr>
              <a:buNone/>
            </a:pPr>
            <a:r>
              <a:rPr lang="en-US" dirty="0"/>
              <a:t> };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2015" t="20203" r="34855" b="36023"/>
          <a:stretch>
            <a:fillRect/>
          </a:stretch>
        </p:blipFill>
        <p:spPr bwMode="auto">
          <a:xfrm>
            <a:off x="0" y="228600"/>
            <a:ext cx="89916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86200" y="2286000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</a:t>
            </a:r>
          </a:p>
        </p:txBody>
      </p:sp>
      <p:sp>
        <p:nvSpPr>
          <p:cNvPr id="5" name="Oval 4"/>
          <p:cNvSpPr/>
          <p:nvPr/>
        </p:nvSpPr>
        <p:spPr>
          <a:xfrm>
            <a:off x="5029200" y="2971800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2819400" y="3276600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4572000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8" name="Oval 7"/>
          <p:cNvSpPr/>
          <p:nvPr/>
        </p:nvSpPr>
        <p:spPr>
          <a:xfrm>
            <a:off x="1676400" y="4495800"/>
            <a:ext cx="10668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cxnSp>
        <p:nvCxnSpPr>
          <p:cNvPr id="10" name="Straight Connector 9"/>
          <p:cNvCxnSpPr>
            <a:stCxn id="4" idx="3"/>
          </p:cNvCxnSpPr>
          <p:nvPr/>
        </p:nvCxnSpPr>
        <p:spPr>
          <a:xfrm rot="5400000">
            <a:off x="3641819" y="2875990"/>
            <a:ext cx="340192" cy="461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 rot="16200000" flipH="1">
            <a:off x="4937218" y="2835181"/>
            <a:ext cx="263992" cy="23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3"/>
          </p:cNvCxnSpPr>
          <p:nvPr/>
        </p:nvCxnSpPr>
        <p:spPr>
          <a:xfrm rot="5400000">
            <a:off x="2346419" y="3866590"/>
            <a:ext cx="568792" cy="68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7" idx="0"/>
          </p:cNvCxnSpPr>
          <p:nvPr/>
        </p:nvCxnSpPr>
        <p:spPr>
          <a:xfrm>
            <a:off x="3505200" y="4038600"/>
            <a:ext cx="685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</a:t>
            </a:r>
          </a:p>
        </p:txBody>
      </p:sp>
      <p:pic>
        <p:nvPicPr>
          <p:cNvPr id="4" name="Content Placeholder 3" descr="WhatsApp Image 2023-04-01 at 11.09.12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8319"/>
            <a:ext cx="8229600" cy="44897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hatsApp Image 2023-04-01 at 11.03.11 PM (1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1691481"/>
            <a:ext cx="7810500" cy="43434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4855" t="18520" r="9297" b="15819"/>
          <a:stretch>
            <a:fillRect/>
          </a:stretch>
        </p:blipFill>
        <p:spPr bwMode="auto">
          <a:xfrm>
            <a:off x="470877" y="533400"/>
            <a:ext cx="806938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8763000" cy="6629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#</a:t>
            </a:r>
            <a:r>
              <a:rPr lang="en-US" sz="3400" dirty="0"/>
              <a:t>include &lt;</a:t>
            </a:r>
            <a:r>
              <a:rPr lang="en-US" sz="3400" dirty="0" err="1"/>
              <a:t>iostream</a:t>
            </a:r>
            <a:r>
              <a:rPr lang="en-US" sz="3400" dirty="0"/>
              <a:t>&gt;</a:t>
            </a:r>
          </a:p>
          <a:p>
            <a:r>
              <a:rPr lang="en-US" sz="3400" dirty="0"/>
              <a:t>using namespace std;</a:t>
            </a:r>
          </a:p>
          <a:p>
            <a:endParaRPr lang="en-US" sz="3400" dirty="0"/>
          </a:p>
          <a:p>
            <a:r>
              <a:rPr lang="en-US" sz="3400" dirty="0"/>
              <a:t>// Creating a node</a:t>
            </a:r>
          </a:p>
          <a:p>
            <a:r>
              <a:rPr lang="en-US" sz="3400" dirty="0"/>
              <a:t>class Node {</a:t>
            </a:r>
          </a:p>
          <a:p>
            <a:r>
              <a:rPr lang="en-US" sz="3400" dirty="0"/>
              <a:t>   public:</a:t>
            </a:r>
          </a:p>
          <a:p>
            <a:r>
              <a:rPr lang="en-US" sz="3400" dirty="0"/>
              <a:t>  </a:t>
            </a:r>
            <a:r>
              <a:rPr lang="en-US" sz="3400" dirty="0" err="1"/>
              <a:t>int</a:t>
            </a:r>
            <a:r>
              <a:rPr lang="en-US" sz="3400" dirty="0"/>
              <a:t> value;</a:t>
            </a:r>
          </a:p>
          <a:p>
            <a:r>
              <a:rPr lang="en-US" sz="3400" dirty="0"/>
              <a:t>  Node* next;</a:t>
            </a:r>
          </a:p>
          <a:p>
            <a:r>
              <a:rPr lang="en-US" sz="3400" dirty="0"/>
              <a:t>};</a:t>
            </a:r>
          </a:p>
          <a:p>
            <a:endParaRPr lang="en-US" sz="3400" dirty="0"/>
          </a:p>
          <a:p>
            <a:r>
              <a:rPr lang="en-US" sz="3400" dirty="0" err="1"/>
              <a:t>int</a:t>
            </a:r>
            <a:r>
              <a:rPr lang="en-US" sz="3400" dirty="0"/>
              <a:t> main() {</a:t>
            </a:r>
          </a:p>
          <a:p>
            <a:r>
              <a:rPr lang="en-US" sz="3400" dirty="0"/>
              <a:t>  Node* head;</a:t>
            </a:r>
          </a:p>
          <a:p>
            <a:r>
              <a:rPr lang="en-US" sz="3400" dirty="0"/>
              <a:t>  Node* one = NULL;</a:t>
            </a:r>
          </a:p>
          <a:p>
            <a:r>
              <a:rPr lang="en-US" sz="3400" dirty="0"/>
              <a:t>  Node* two = NULL;</a:t>
            </a:r>
          </a:p>
          <a:p>
            <a:r>
              <a:rPr lang="en-US" sz="3400" dirty="0"/>
              <a:t>  Node* three = NULL;</a:t>
            </a:r>
          </a:p>
          <a:p>
            <a:endParaRPr lang="en-US" sz="3400" dirty="0"/>
          </a:p>
          <a:p>
            <a:r>
              <a:rPr lang="en-US" sz="3400" dirty="0"/>
              <a:t>  // allocate 3 nodes in the heap</a:t>
            </a:r>
          </a:p>
          <a:p>
            <a:r>
              <a:rPr lang="en-US" sz="3400" dirty="0"/>
              <a:t>  one = new Node();</a:t>
            </a:r>
          </a:p>
          <a:p>
            <a:r>
              <a:rPr lang="en-US" sz="3400" dirty="0"/>
              <a:t>  two = new Node();</a:t>
            </a:r>
          </a:p>
          <a:p>
            <a:r>
              <a:rPr lang="en-US" sz="3400" dirty="0"/>
              <a:t>  three = new Node();</a:t>
            </a:r>
          </a:p>
          <a:p>
            <a:endParaRPr lang="en-US" sz="3400" dirty="0"/>
          </a:p>
          <a:p>
            <a:endParaRPr lang="en-US" sz="3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8763000" cy="6629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// Assign value values</a:t>
            </a:r>
          </a:p>
          <a:p>
            <a:r>
              <a:rPr lang="en-US" dirty="0"/>
              <a:t>  one-&gt;value = 1;</a:t>
            </a:r>
          </a:p>
          <a:p>
            <a:r>
              <a:rPr lang="en-US" dirty="0"/>
              <a:t>  two-&gt;value = 2;</a:t>
            </a:r>
          </a:p>
          <a:p>
            <a:r>
              <a:rPr lang="en-US" dirty="0"/>
              <a:t>  three-&gt;value = 3;</a:t>
            </a:r>
          </a:p>
          <a:p>
            <a:endParaRPr lang="en-US" dirty="0"/>
          </a:p>
          <a:p>
            <a:r>
              <a:rPr lang="en-US" dirty="0"/>
              <a:t>  // Connect nodes</a:t>
            </a:r>
          </a:p>
          <a:p>
            <a:r>
              <a:rPr lang="en-US" dirty="0"/>
              <a:t>  one-&gt;next = two;</a:t>
            </a:r>
          </a:p>
          <a:p>
            <a:r>
              <a:rPr lang="en-US" dirty="0"/>
              <a:t>  two-&gt;next = three;</a:t>
            </a:r>
          </a:p>
          <a:p>
            <a:r>
              <a:rPr lang="en-US" dirty="0"/>
              <a:t>  three-&gt;next = NULL;</a:t>
            </a:r>
          </a:p>
          <a:p>
            <a:endParaRPr lang="en-US" dirty="0"/>
          </a:p>
          <a:p>
            <a:r>
              <a:rPr lang="en-US" dirty="0"/>
              <a:t>  // print the linked list value</a:t>
            </a:r>
          </a:p>
          <a:p>
            <a:r>
              <a:rPr lang="en-US" dirty="0"/>
              <a:t>  head = one;</a:t>
            </a:r>
          </a:p>
          <a:p>
            <a:r>
              <a:rPr lang="en-US" dirty="0"/>
              <a:t>  while (head != NULL) 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head-&gt;value;</a:t>
            </a:r>
          </a:p>
          <a:p>
            <a:r>
              <a:rPr lang="en-US" dirty="0"/>
              <a:t>    head = head-&gt;next;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en-US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basic linked list operations are:-</a:t>
            </a:r>
          </a:p>
          <a:p>
            <a:r>
              <a:rPr lang="en-US" dirty="0">
                <a:hlinkClick r:id="rId2"/>
              </a:rPr>
              <a:t>Traversal</a:t>
            </a:r>
            <a:r>
              <a:rPr lang="en-US" dirty="0"/>
              <a:t> - access each element of the linked list</a:t>
            </a:r>
          </a:p>
          <a:p>
            <a:r>
              <a:rPr lang="en-US" dirty="0">
                <a:hlinkClick r:id="rId2"/>
              </a:rPr>
              <a:t>Insertion</a:t>
            </a:r>
            <a:r>
              <a:rPr lang="en-US" dirty="0"/>
              <a:t> - adds a new element to the linked list</a:t>
            </a:r>
          </a:p>
          <a:p>
            <a:r>
              <a:rPr lang="en-US" dirty="0">
                <a:hlinkClick r:id="rId2"/>
              </a:rPr>
              <a:t>Deletion</a:t>
            </a:r>
            <a:r>
              <a:rPr lang="en-US" dirty="0"/>
              <a:t> - removes the existing elements</a:t>
            </a:r>
          </a:p>
          <a:p>
            <a:r>
              <a:rPr lang="en-US" dirty="0">
                <a:hlinkClick r:id="rId2"/>
              </a:rPr>
              <a:t>Search</a:t>
            </a:r>
            <a:r>
              <a:rPr lang="en-US" dirty="0"/>
              <a:t> - find a node in the linked list</a:t>
            </a:r>
          </a:p>
          <a:p>
            <a:r>
              <a:rPr lang="en-US" dirty="0">
                <a:hlinkClick r:id="rId2"/>
              </a:rPr>
              <a:t>Sort</a:t>
            </a:r>
            <a:r>
              <a:rPr lang="en-US" dirty="0"/>
              <a:t> - sort the nodes of the linked list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Insert at the beginning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534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Allocate memory for new node</a:t>
            </a:r>
          </a:p>
          <a:p>
            <a:r>
              <a:rPr lang="en-US" dirty="0"/>
              <a:t>Store data</a:t>
            </a:r>
          </a:p>
          <a:p>
            <a:r>
              <a:rPr lang="en-US" dirty="0"/>
              <a:t>Change next of new node to point to head</a:t>
            </a:r>
          </a:p>
          <a:p>
            <a:r>
              <a:rPr lang="en-US" dirty="0"/>
              <a:t>Change head to point to recently created node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5725" t="43750" r="8638" b="37500"/>
          <a:stretch>
            <a:fillRect/>
          </a:stretch>
        </p:blipFill>
        <p:spPr bwMode="auto">
          <a:xfrm>
            <a:off x="609600" y="3429000"/>
            <a:ext cx="807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Insert at 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305800" cy="2285999"/>
          </a:xfrm>
        </p:spPr>
        <p:txBody>
          <a:bodyPr>
            <a:normAutofit fontScale="92500"/>
          </a:bodyPr>
          <a:lstStyle/>
          <a:p>
            <a:r>
              <a:rPr lang="en-US" dirty="0"/>
              <a:t>Allocate memory for new node</a:t>
            </a:r>
          </a:p>
          <a:p>
            <a:r>
              <a:rPr lang="en-US" dirty="0"/>
              <a:t>Store data</a:t>
            </a:r>
          </a:p>
          <a:p>
            <a:r>
              <a:rPr lang="en-US" dirty="0"/>
              <a:t>Traverse to last node</a:t>
            </a:r>
          </a:p>
          <a:p>
            <a:r>
              <a:rPr lang="en-US" dirty="0"/>
              <a:t>Change next of last node to recently created node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5725" t="27083" r="32742" b="40625"/>
          <a:stretch>
            <a:fillRect/>
          </a:stretch>
        </p:blipFill>
        <p:spPr bwMode="auto">
          <a:xfrm>
            <a:off x="533400" y="3200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1089</Words>
  <Application>Microsoft Office PowerPoint</Application>
  <PresentationFormat>On-screen Show (4:3)</PresentationFormat>
  <Paragraphs>124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Linked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List Operation</vt:lpstr>
      <vt:lpstr> Insert at the beginning </vt:lpstr>
      <vt:lpstr>Insert at the End</vt:lpstr>
      <vt:lpstr>Insert at the middle</vt:lpstr>
      <vt:lpstr>Delete</vt:lpstr>
      <vt:lpstr>Delete </vt:lpstr>
      <vt:lpstr>Search an Element on a Linked List </vt:lpstr>
      <vt:lpstr>Sort Element</vt:lpstr>
      <vt:lpstr>PowerPoint Presentation</vt:lpstr>
      <vt:lpstr>Tree</vt:lpstr>
      <vt:lpstr>PowerPoint Presentation</vt:lpstr>
      <vt:lpstr>PowerPoint Presentation</vt:lpstr>
      <vt:lpstr>PowerPoint Presentation</vt:lpstr>
      <vt:lpstr>Binary Search Tree</vt:lpstr>
      <vt:lpstr>PowerPoint Presentation</vt:lpstr>
      <vt:lpstr>Tree Node</vt:lpstr>
      <vt:lpstr>Basic Operations</vt:lpstr>
      <vt:lpstr>Insert</vt:lpstr>
      <vt:lpstr>Search</vt:lpstr>
      <vt:lpstr>PowerPoint Presentation</vt:lpstr>
      <vt:lpstr>Traversing the Tree</vt:lpstr>
      <vt:lpstr>PowerPoint Presentation</vt:lpstr>
      <vt:lpstr>PowerPoint Presentation</vt:lpstr>
      <vt:lpstr>PowerPoint Presentation</vt:lpstr>
      <vt:lpstr>PowerPoint Presentation</vt:lpstr>
      <vt:lpstr>AVL tree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List</dc:title>
  <dc:creator>Nirali 2</dc:creator>
  <cp:lastModifiedBy>sarfraaz14282007111@gmail.com</cp:lastModifiedBy>
  <cp:revision>36</cp:revision>
  <dcterms:created xsi:type="dcterms:W3CDTF">2006-08-16T00:00:00Z</dcterms:created>
  <dcterms:modified xsi:type="dcterms:W3CDTF">2025-05-29T07:16:15Z</dcterms:modified>
</cp:coreProperties>
</file>